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257" r:id="rId2"/>
    <p:sldId id="282" r:id="rId3"/>
    <p:sldId id="294" r:id="rId4"/>
    <p:sldId id="302" r:id="rId5"/>
    <p:sldId id="304" r:id="rId6"/>
    <p:sldId id="303" r:id="rId7"/>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89"/>
    <a:srgbClr val="FFFFBD"/>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258"/>
    <p:restoredTop sz="94884"/>
  </p:normalViewPr>
  <p:slideViewPr>
    <p:cSldViewPr snapToGrid="0">
      <p:cViewPr varScale="1">
        <p:scale>
          <a:sx n="224" d="100"/>
          <a:sy n="224" d="100"/>
        </p:scale>
        <p:origin x="1832"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7/2/2025</a:t>
            </a:fld>
            <a:endParaRPr lang="en-AU"/>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1</a:t>
            </a:fld>
            <a:endParaRPr lang="en-AU" dirty="0"/>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AU"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117400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614450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61360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2/7/25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2/7/25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2/7/25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2/7/25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2/7/25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2/7/25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2/7/25</a:t>
            </a:fld>
            <a:endParaRPr lang="en-US"/>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2/7/25</a:t>
            </a:fld>
            <a:endParaRPr lang="en-US"/>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2/7/25</a:t>
            </a:fld>
            <a:endParaRPr lang="en-US"/>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2/7/25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2/7/25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2/7/25</a:t>
            </a:fld>
            <a:endParaRPr lang="en-US"/>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Times New Roman" panose="02020603050405020304" pitchFamily="18" charset="0"/>
                <a:ea typeface="+mn-ea"/>
                <a:cs typeface="+mn-cs"/>
              </a:rPr>
              <a:t>1 Thessalonians 2:1-12</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lang="en-US" kern="0" dirty="0">
                <a:solidFill>
                  <a:schemeClr val="bg1"/>
                </a:solidFill>
                <a:latin typeface="Times New Roman" panose="02020603050405020304" pitchFamily="18" charset="0"/>
                <a:ea typeface="+mn-ea"/>
                <a:cs typeface="Times New Roman" panose="02020603050405020304" pitchFamily="18" charset="0"/>
              </a:rPr>
              <a:t>2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390271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584221"/>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600" b="1" dirty="0">
                <a:solidFill>
                  <a:srgbClr val="FFFFFF"/>
                </a:solidFill>
                <a:effectLst/>
                <a:latin typeface="Times New Roman" panose="02020603050405020304" pitchFamily="18" charset="0"/>
                <a:ea typeface="Times New Roman" panose="02020603050405020304" pitchFamily="18" charset="0"/>
              </a:rPr>
              <a:t>2 </a:t>
            </a:r>
            <a:r>
              <a:rPr lang="en-AU" sz="2600" dirty="0">
                <a:solidFill>
                  <a:srgbClr val="FFFFFF"/>
                </a:solidFill>
                <a:effectLst/>
                <a:latin typeface="Times New Roman" panose="02020603050405020304" pitchFamily="18" charset="0"/>
                <a:ea typeface="Times New Roman" panose="02020603050405020304" pitchFamily="18" charset="0"/>
              </a:rPr>
              <a:t>For you yourselves know, brothers, that our coming to you was not in vain.  </a:t>
            </a:r>
            <a:r>
              <a:rPr lang="en-AU" sz="2600" b="1" baseline="30000" dirty="0">
                <a:solidFill>
                  <a:srgbClr val="FFFFFF"/>
                </a:solidFill>
                <a:effectLst/>
                <a:latin typeface="Times New Roman" panose="02020603050405020304" pitchFamily="18" charset="0"/>
                <a:ea typeface="Times New Roman" panose="02020603050405020304" pitchFamily="18" charset="0"/>
              </a:rPr>
              <a:t>2 </a:t>
            </a:r>
            <a:r>
              <a:rPr lang="en-AU" sz="2600" dirty="0">
                <a:solidFill>
                  <a:srgbClr val="FFFFFF"/>
                </a:solidFill>
                <a:effectLst/>
                <a:latin typeface="Times New Roman" panose="02020603050405020304" pitchFamily="18" charset="0"/>
                <a:ea typeface="Times New Roman" panose="02020603050405020304" pitchFamily="18" charset="0"/>
              </a:rPr>
              <a:t>But though we had already suffered and been shamefully treated at Philippi, as you know, we had boldness in our God to declare to you the gospel of God in the midst of much conflict.  </a:t>
            </a:r>
            <a:r>
              <a:rPr lang="en-AU" sz="2600" b="1" baseline="30000" dirty="0">
                <a:solidFill>
                  <a:srgbClr val="FFFFFF"/>
                </a:solidFill>
                <a:effectLst/>
                <a:latin typeface="Times New Roman" panose="02020603050405020304" pitchFamily="18" charset="0"/>
                <a:ea typeface="Times New Roman" panose="02020603050405020304" pitchFamily="18" charset="0"/>
              </a:rPr>
              <a:t>3 </a:t>
            </a:r>
            <a:r>
              <a:rPr lang="en-AU" sz="2600" dirty="0">
                <a:solidFill>
                  <a:srgbClr val="FFFFFF"/>
                </a:solidFill>
                <a:effectLst/>
                <a:latin typeface="Times New Roman" panose="02020603050405020304" pitchFamily="18" charset="0"/>
                <a:ea typeface="Times New Roman" panose="02020603050405020304" pitchFamily="18" charset="0"/>
              </a:rPr>
              <a:t>For our appeal does not spring from error or impurity or any attempt to deceive, </a:t>
            </a:r>
            <a:r>
              <a:rPr lang="en-AU" sz="2600" b="1" baseline="30000" dirty="0">
                <a:solidFill>
                  <a:srgbClr val="FFFFFF"/>
                </a:solidFill>
                <a:effectLst/>
                <a:latin typeface="Times New Roman" panose="02020603050405020304" pitchFamily="18" charset="0"/>
                <a:ea typeface="Times New Roman" panose="02020603050405020304" pitchFamily="18" charset="0"/>
              </a:rPr>
              <a:t>4 </a:t>
            </a:r>
            <a:r>
              <a:rPr lang="en-AU" sz="2600" dirty="0">
                <a:solidFill>
                  <a:srgbClr val="FFFFFF"/>
                </a:solidFill>
                <a:effectLst/>
                <a:latin typeface="Times New Roman" panose="02020603050405020304" pitchFamily="18" charset="0"/>
                <a:ea typeface="Times New Roman" panose="02020603050405020304" pitchFamily="18" charset="0"/>
              </a:rPr>
              <a:t>but just as we have been approved by God to be entrusted with the gospel, so we speak, not to please man, but to please God who tests our hearts.  </a:t>
            </a:r>
            <a:r>
              <a:rPr lang="en-AU" sz="2600" b="1" baseline="30000" dirty="0">
                <a:solidFill>
                  <a:srgbClr val="FFFFFF"/>
                </a:solidFill>
                <a:effectLst/>
                <a:latin typeface="Times New Roman" panose="02020603050405020304" pitchFamily="18" charset="0"/>
                <a:ea typeface="Times New Roman" panose="02020603050405020304" pitchFamily="18" charset="0"/>
              </a:rPr>
              <a:t>5 </a:t>
            </a:r>
            <a:r>
              <a:rPr lang="en-AU" sz="2600" dirty="0">
                <a:solidFill>
                  <a:srgbClr val="FFFFFF"/>
                </a:solidFill>
                <a:effectLst/>
                <a:latin typeface="Times New Roman" panose="02020603050405020304" pitchFamily="18" charset="0"/>
                <a:ea typeface="Times New Roman" panose="02020603050405020304" pitchFamily="18" charset="0"/>
              </a:rPr>
              <a:t>For we never came with words of flattery, as you know, nor with a pretext for greed — God is witness.  </a:t>
            </a:r>
            <a:r>
              <a:rPr lang="en-AU" sz="2600" b="1" baseline="30000" dirty="0">
                <a:solidFill>
                  <a:srgbClr val="FFFFFF"/>
                </a:solidFill>
                <a:effectLst/>
                <a:latin typeface="Times New Roman" panose="02020603050405020304" pitchFamily="18" charset="0"/>
                <a:ea typeface="Times New Roman" panose="02020603050405020304" pitchFamily="18" charset="0"/>
              </a:rPr>
              <a:t>6 </a:t>
            </a:r>
            <a:r>
              <a:rPr lang="en-AU" sz="2600" dirty="0">
                <a:solidFill>
                  <a:srgbClr val="FFFFFF"/>
                </a:solidFill>
                <a:effectLst/>
                <a:latin typeface="Times New Roman" panose="02020603050405020304" pitchFamily="18" charset="0"/>
                <a:ea typeface="Times New Roman" panose="02020603050405020304" pitchFamily="18" charset="0"/>
              </a:rPr>
              <a:t>Nor did we seek glory from people, whether from you or from others, though we could have made demands as apostles of Christ.</a:t>
            </a:r>
            <a:r>
              <a:rPr lang="en-AU" sz="2600" dirty="0">
                <a:effectLst/>
              </a:rPr>
              <a:t>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057395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567165"/>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7 </a:t>
            </a:r>
            <a:r>
              <a:rPr lang="en-AU" sz="2600" dirty="0">
                <a:solidFill>
                  <a:srgbClr val="FFFFFF"/>
                </a:solidFill>
                <a:effectLst/>
                <a:latin typeface="Times New Roman" panose="02020603050405020304" pitchFamily="18" charset="0"/>
                <a:ea typeface="Times New Roman" panose="02020603050405020304" pitchFamily="18" charset="0"/>
              </a:rPr>
              <a:t>But we were gentle among you, like a nursing mother taking care of her own children.  </a:t>
            </a:r>
            <a:r>
              <a:rPr lang="en-AU" sz="2600" b="1" baseline="30000" dirty="0">
                <a:solidFill>
                  <a:srgbClr val="FFFFFF"/>
                </a:solidFill>
                <a:effectLst/>
                <a:latin typeface="Times New Roman" panose="02020603050405020304" pitchFamily="18" charset="0"/>
                <a:ea typeface="Times New Roman" panose="02020603050405020304" pitchFamily="18" charset="0"/>
              </a:rPr>
              <a:t>8 </a:t>
            </a:r>
            <a:r>
              <a:rPr lang="en-AU" sz="2600" dirty="0">
                <a:solidFill>
                  <a:srgbClr val="FFFFFF"/>
                </a:solidFill>
                <a:effectLst/>
                <a:latin typeface="Times New Roman" panose="02020603050405020304" pitchFamily="18" charset="0"/>
                <a:ea typeface="Times New Roman" panose="02020603050405020304" pitchFamily="18" charset="0"/>
              </a:rPr>
              <a:t>So, being affectionately desirous of you, we were ready to share with you not only the gospel of God but also our own selves, because you had become very dear to us. </a:t>
            </a:r>
            <a:endParaRPr lang="en-AU" sz="1000" dirty="0">
              <a:effectLst/>
              <a:latin typeface="Calibri" panose="020F0502020204030204" pitchFamily="34" charset="0"/>
              <a:ea typeface="Times New Roman" panose="02020603050405020304" pitchFamily="18" charset="0"/>
            </a:endParaRPr>
          </a:p>
          <a:p>
            <a:pPr>
              <a:lnSpc>
                <a:spcPct val="115000"/>
              </a:lnSpc>
              <a:spcAft>
                <a:spcPts val="1000"/>
              </a:spcAft>
            </a:pPr>
            <a:r>
              <a:rPr lang="en-AU" sz="1000" dirty="0">
                <a:solidFill>
                  <a:srgbClr val="FFFFFF"/>
                </a:solidFill>
                <a:effectLst/>
                <a:latin typeface="Times New Roman" panose="02020603050405020304" pitchFamily="18" charset="0"/>
                <a:ea typeface="Times New Roman" panose="02020603050405020304" pitchFamily="18" charset="0"/>
              </a:rPr>
              <a:t> </a:t>
            </a:r>
            <a:endParaRPr lang="en-AU" sz="1000" dirty="0">
              <a:effectLst/>
              <a:latin typeface="Calibri" panose="020F0502020204030204" pitchFamily="34" charset="0"/>
              <a:ea typeface="Times New Roman" panose="02020603050405020304" pitchFamily="18" charset="0"/>
            </a:endParaRPr>
          </a:p>
          <a:p>
            <a:r>
              <a:rPr lang="en-AU" sz="2600" b="1" baseline="30000" dirty="0">
                <a:solidFill>
                  <a:srgbClr val="FFFFFF"/>
                </a:solidFill>
                <a:effectLst/>
                <a:latin typeface="Times New Roman" panose="02020603050405020304" pitchFamily="18" charset="0"/>
                <a:ea typeface="Times New Roman" panose="02020603050405020304" pitchFamily="18" charset="0"/>
              </a:rPr>
              <a:t>9 </a:t>
            </a:r>
            <a:r>
              <a:rPr lang="en-AU" sz="2600" dirty="0">
                <a:solidFill>
                  <a:srgbClr val="FFFFFF"/>
                </a:solidFill>
                <a:effectLst/>
                <a:latin typeface="Times New Roman" panose="02020603050405020304" pitchFamily="18" charset="0"/>
                <a:ea typeface="Times New Roman" panose="02020603050405020304" pitchFamily="18" charset="0"/>
              </a:rPr>
              <a:t>For you remember, brothers, our labour and toil:  we worked night and day, that we might not be a burden to any of you, while we proclaimed to you the gospel of God.  </a:t>
            </a:r>
            <a:r>
              <a:rPr lang="en-AU" sz="2600" b="1" baseline="30000" dirty="0">
                <a:solidFill>
                  <a:srgbClr val="FFFFFF"/>
                </a:solidFill>
                <a:effectLst/>
                <a:latin typeface="Times New Roman" panose="02020603050405020304" pitchFamily="18" charset="0"/>
                <a:ea typeface="Times New Roman" panose="02020603050405020304" pitchFamily="18" charset="0"/>
              </a:rPr>
              <a:t>10 </a:t>
            </a:r>
            <a:r>
              <a:rPr lang="en-AU" sz="2600" dirty="0">
                <a:solidFill>
                  <a:srgbClr val="FFFFFF"/>
                </a:solidFill>
                <a:effectLst/>
                <a:latin typeface="Times New Roman" panose="02020603050405020304" pitchFamily="18" charset="0"/>
                <a:ea typeface="Times New Roman" panose="02020603050405020304" pitchFamily="18" charset="0"/>
              </a:rPr>
              <a:t>You are witnesses, and God also, how holy and righteous and blameless was our conduct toward you believers.  </a:t>
            </a:r>
            <a:r>
              <a:rPr lang="en-AU" sz="2600" b="1" baseline="30000" dirty="0">
                <a:solidFill>
                  <a:srgbClr val="FFFFFF"/>
                </a:solidFill>
                <a:effectLst/>
                <a:latin typeface="Times New Roman" panose="02020603050405020304" pitchFamily="18" charset="0"/>
                <a:ea typeface="Times New Roman" panose="02020603050405020304" pitchFamily="18" charset="0"/>
              </a:rPr>
              <a:t>11 </a:t>
            </a:r>
            <a:r>
              <a:rPr lang="en-AU" sz="2600" dirty="0">
                <a:solidFill>
                  <a:srgbClr val="FFFFFF"/>
                </a:solidFill>
                <a:effectLst/>
                <a:latin typeface="Times New Roman" panose="02020603050405020304" pitchFamily="18" charset="0"/>
                <a:ea typeface="Times New Roman" panose="02020603050405020304" pitchFamily="18" charset="0"/>
              </a:rPr>
              <a:t>For you know how, like a father with his children, </a:t>
            </a:r>
            <a:r>
              <a:rPr lang="en-AU" sz="2600" b="1" baseline="30000" dirty="0">
                <a:solidFill>
                  <a:srgbClr val="FFFFFF"/>
                </a:solidFill>
                <a:effectLst/>
                <a:latin typeface="Times New Roman" panose="02020603050405020304" pitchFamily="18" charset="0"/>
                <a:ea typeface="Times New Roman" panose="02020603050405020304" pitchFamily="18" charset="0"/>
              </a:rPr>
              <a:t>12 </a:t>
            </a:r>
            <a:r>
              <a:rPr lang="en-AU" sz="2600" dirty="0">
                <a:solidFill>
                  <a:srgbClr val="FFFFFF"/>
                </a:solidFill>
                <a:effectLst/>
                <a:latin typeface="Times New Roman" panose="02020603050405020304" pitchFamily="18" charset="0"/>
                <a:ea typeface="Times New Roman" panose="02020603050405020304" pitchFamily="18" charset="0"/>
              </a:rPr>
              <a:t>we exhorted each one of you and encouraged you and charged you to walk in a manner worthy of God, who calls you into his own kingdom and glory.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298406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49822A56-4591-0572-5529-D43D54A3143D}"/>
              </a:ext>
            </a:extLst>
          </p:cNvPr>
          <p:cNvSpPr txBox="1"/>
          <p:nvPr/>
        </p:nvSpPr>
        <p:spPr>
          <a:xfrm>
            <a:off x="0" y="0"/>
            <a:ext cx="9144000"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240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  Treasure  worth  giving  up  everything  to  obtain</a:t>
            </a:r>
          </a:p>
        </p:txBody>
      </p:sp>
      <p:sp>
        <p:nvSpPr>
          <p:cNvPr id="10" name="TextBox 9">
            <a:extLst>
              <a:ext uri="{FF2B5EF4-FFF2-40B4-BE49-F238E27FC236}">
                <a16:creationId xmlns:a16="http://schemas.microsoft.com/office/drawing/2014/main" id="{E713E604-4F14-CFAA-5858-BD108E2541D3}"/>
              </a:ext>
            </a:extLst>
          </p:cNvPr>
          <p:cNvSpPr txBox="1"/>
          <p:nvPr/>
        </p:nvSpPr>
        <p:spPr>
          <a:xfrm>
            <a:off x="-2" y="1505396"/>
            <a:ext cx="9144002"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The genuine treasure  –  The True Gospel</a:t>
            </a:r>
            <a:r>
              <a:rPr lang="en-AU" sz="2000" dirty="0">
                <a:solidFill>
                  <a:srgbClr val="FFFF00"/>
                </a:solidFill>
                <a:latin typeface="Times New Roman" panose="02020603050405020304" pitchFamily="18" charset="0"/>
                <a:cs typeface="Times New Roman" panose="02020603050405020304" pitchFamily="18" charset="0"/>
              </a:rPr>
              <a:t>.      Do not fall for a false version.</a:t>
            </a:r>
            <a:r>
              <a:rPr kumimoji="0" lang="en-AU" sz="2000" b="0" i="0" u="none" strike="noStrike" kern="1200" cap="none" spc="0" normalizeH="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a:t>
            </a:r>
            <a:endPar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4" name="TextBox 3">
            <a:extLst>
              <a:ext uri="{FF2B5EF4-FFF2-40B4-BE49-F238E27FC236}">
                <a16:creationId xmlns:a16="http://schemas.microsoft.com/office/drawing/2014/main" id="{00D476A1-A274-359B-BECE-8A697B2A5716}"/>
              </a:ext>
            </a:extLst>
          </p:cNvPr>
          <p:cNvSpPr txBox="1"/>
          <p:nvPr/>
        </p:nvSpPr>
        <p:spPr>
          <a:xfrm>
            <a:off x="0" y="323349"/>
            <a:ext cx="8968007" cy="646331"/>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Even though </a:t>
            </a:r>
            <a:r>
              <a:rPr lang="en-AU" dirty="0">
                <a:solidFill>
                  <a:prstClr val="white"/>
                </a:solidFill>
                <a:latin typeface="Times New Roman" panose="02020603050405020304" pitchFamily="18" charset="0"/>
                <a:cs typeface="Times New Roman" panose="02020603050405020304" pitchFamily="18" charset="0"/>
              </a:rPr>
              <a:t>severely persecuted, t</a:t>
            </a: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he Apostles</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dared to proclaim </a:t>
            </a:r>
            <a:r>
              <a:rPr lang="en-AU" dirty="0">
                <a:solidFill>
                  <a:prstClr val="white"/>
                </a:solidFill>
                <a:latin typeface="Times New Roman" panose="02020603050405020304" pitchFamily="18" charset="0"/>
                <a:cs typeface="Times New Roman" panose="02020603050405020304" pitchFamily="18" charset="0"/>
              </a:rPr>
              <a:t>the Gospel of Jesus Christ, because they knew it to be true.  And there is no greater treasure.</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8" name="TextBox 7">
            <a:extLst>
              <a:ext uri="{FF2B5EF4-FFF2-40B4-BE49-F238E27FC236}">
                <a16:creationId xmlns:a16="http://schemas.microsoft.com/office/drawing/2014/main" id="{F153F417-D718-CA69-A26E-FDDA8DFA4123}"/>
              </a:ext>
            </a:extLst>
          </p:cNvPr>
          <p:cNvSpPr txBox="1"/>
          <p:nvPr/>
        </p:nvSpPr>
        <p:spPr>
          <a:xfrm>
            <a:off x="452028" y="914281"/>
            <a:ext cx="8063949" cy="338554"/>
          </a:xfrm>
          <a:prstGeom prst="rect">
            <a:avLst/>
          </a:prstGeom>
          <a:solidFill>
            <a:schemeClr val="bg1"/>
          </a:solidFill>
        </p:spPr>
        <p:txBody>
          <a:bodyPr wrap="square" rtlCol="0">
            <a:spAutoFit/>
          </a:bodyPr>
          <a:lstStyle/>
          <a:p>
            <a:pPr lvl="0">
              <a:defRPr/>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For our appeal does not spring from error or impurity or any attempt to deceive,</a:t>
            </a:r>
            <a:r>
              <a:rPr lang="en-AU" sz="1600" dirty="0"/>
              <a:t> </a:t>
            </a:r>
            <a:endParaRPr kumimoji="0" lang="en-US" sz="16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9" name="TextBox 8">
            <a:extLst>
              <a:ext uri="{FF2B5EF4-FFF2-40B4-BE49-F238E27FC236}">
                <a16:creationId xmlns:a16="http://schemas.microsoft.com/office/drawing/2014/main" id="{A30492CF-625B-0A11-0234-C553B0E800C7}"/>
              </a:ext>
            </a:extLst>
          </p:cNvPr>
          <p:cNvSpPr txBox="1"/>
          <p:nvPr/>
        </p:nvSpPr>
        <p:spPr>
          <a:xfrm>
            <a:off x="-2" y="1237630"/>
            <a:ext cx="8968007" cy="369332"/>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When the Word of God is proclaimed, a decision </a:t>
            </a:r>
            <a:r>
              <a:rPr kumimoji="0" lang="en-AU" sz="18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must</a:t>
            </a: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be made. (Cannot remain the same).</a:t>
            </a:r>
          </a:p>
        </p:txBody>
      </p:sp>
      <p:sp>
        <p:nvSpPr>
          <p:cNvPr id="20" name="TextBox 19">
            <a:extLst>
              <a:ext uri="{FF2B5EF4-FFF2-40B4-BE49-F238E27FC236}">
                <a16:creationId xmlns:a16="http://schemas.microsoft.com/office/drawing/2014/main" id="{C955C38A-0A35-DE39-C2C8-567817FDB9F6}"/>
              </a:ext>
            </a:extLst>
          </p:cNvPr>
          <p:cNvSpPr txBox="1"/>
          <p:nvPr/>
        </p:nvSpPr>
        <p:spPr>
          <a:xfrm>
            <a:off x="7337574" y="2785036"/>
            <a:ext cx="1676377" cy="1477328"/>
          </a:xfrm>
          <a:prstGeom prst="rect">
            <a:avLst/>
          </a:prstGeom>
          <a:noFill/>
          <a:ln w="12700">
            <a:solidFill>
              <a:schemeClr val="bg1"/>
            </a:solidFill>
          </a:ln>
        </p:spPr>
        <p:txBody>
          <a:bodyPr wrap="square" rtlCol="0">
            <a:spAutoFit/>
          </a:bodyPr>
          <a:lstStyle/>
          <a:p>
            <a:pPr marR="0" lvl="0" algn="l" defTabSz="457200" rtl="0" eaLnBrk="1" fontAlgn="auto" latinLnBrk="0" hangingPunct="1">
              <a:lnSpc>
                <a:spcPct val="100000"/>
              </a:lnSpc>
              <a:spcBef>
                <a:spcPts val="0"/>
              </a:spcBef>
              <a:spcAft>
                <a:spcPts val="0"/>
              </a:spcAft>
              <a:buClrTx/>
              <a:buSzTx/>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Beware of a false message that is more appealing to our worldly nature.</a:t>
            </a:r>
          </a:p>
        </p:txBody>
      </p:sp>
      <p:sp>
        <p:nvSpPr>
          <p:cNvPr id="21" name="TextBox 20">
            <a:extLst>
              <a:ext uri="{FF2B5EF4-FFF2-40B4-BE49-F238E27FC236}">
                <a16:creationId xmlns:a16="http://schemas.microsoft.com/office/drawing/2014/main" id="{9411ED3B-AEE0-48FF-0581-893CFE4D3D81}"/>
              </a:ext>
            </a:extLst>
          </p:cNvPr>
          <p:cNvSpPr txBox="1"/>
          <p:nvPr/>
        </p:nvSpPr>
        <p:spPr>
          <a:xfrm>
            <a:off x="408924" y="1828745"/>
            <a:ext cx="8579469" cy="646331"/>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 false alternative because we reject what is true.</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solidFill>
                  <a:prstClr val="white"/>
                </a:solidFill>
                <a:latin typeface="Times New Roman" panose="02020603050405020304" pitchFamily="18" charset="0"/>
                <a:cs typeface="Times New Roman" panose="02020603050405020304" pitchFamily="18" charset="0"/>
              </a:rPr>
              <a:t>Not a product of wrong motivations of the preacher  </a:t>
            </a:r>
            <a:r>
              <a:rPr lang="en-AU" i="1" dirty="0">
                <a:solidFill>
                  <a:prstClr val="white"/>
                </a:solidFill>
                <a:latin typeface="Times New Roman" panose="02020603050405020304" pitchFamily="18" charset="0"/>
                <a:cs typeface="Times New Roman" panose="02020603050405020304" pitchFamily="18" charset="0"/>
              </a:rPr>
              <a:t>  (the Gold;  Glory;  Girls)</a:t>
            </a:r>
            <a:endParaRPr kumimoji="0" lang="en-AU" sz="1800" b="0" i="1" u="none" strike="noStrike" kern="1200" cap="none" spc="0" normalizeH="0" baseline="0" noProof="0" dirty="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6348310-0327-4972-38FD-D524CDC7A661}"/>
              </a:ext>
            </a:extLst>
          </p:cNvPr>
          <p:cNvSpPr txBox="1"/>
          <p:nvPr/>
        </p:nvSpPr>
        <p:spPr>
          <a:xfrm>
            <a:off x="732657" y="2382927"/>
            <a:ext cx="8159184" cy="923330"/>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Impurity – Using position to satisfy lustful desires</a:t>
            </a:r>
          </a:p>
          <a:p>
            <a:pPr marL="285750" marR="0" lvl="0" indent="-28575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AU" noProof="0" dirty="0">
                <a:solidFill>
                  <a:prstClr val="white"/>
                </a:solidFill>
                <a:latin typeface="Times New Roman" panose="02020603050405020304" pitchFamily="18" charset="0"/>
                <a:cs typeface="Times New Roman" panose="02020603050405020304" pitchFamily="18" charset="0"/>
              </a:rPr>
              <a:t>Motivated by greed  (in it for the money)</a:t>
            </a:r>
          </a:p>
          <a:p>
            <a:pPr marL="285750" marR="0" lvl="0" indent="-28575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AU" sz="1800" b="0" i="0" u="none" strike="noStrike" kern="1200" cap="none" spc="0" normalizeH="0" baseline="0" dirty="0">
                <a:ln>
                  <a:noFill/>
                </a:ln>
                <a:solidFill>
                  <a:prstClr val="white"/>
                </a:solidFill>
                <a:effectLst/>
                <a:uLnTx/>
                <a:uFillTx/>
                <a:latin typeface="Times New Roman" panose="02020603050405020304" pitchFamily="18" charset="0"/>
                <a:ea typeface="+mn-ea"/>
                <a:cs typeface="Times New Roman" panose="02020603050405020304" pitchFamily="18" charset="0"/>
              </a:rPr>
              <a:t>Relish</a:t>
            </a:r>
            <a:r>
              <a:rPr kumimoji="0" lang="en-AU" sz="1800" b="0" i="0" u="none" strike="noStrike" kern="1200" cap="none" spc="0" normalizeH="0" dirty="0">
                <a:ln>
                  <a:noFill/>
                </a:ln>
                <a:solidFill>
                  <a:prstClr val="white"/>
                </a:solidFill>
                <a:effectLst/>
                <a:uLnTx/>
                <a:uFillTx/>
                <a:latin typeface="Times New Roman" panose="02020603050405020304" pitchFamily="18" charset="0"/>
                <a:ea typeface="+mn-ea"/>
                <a:cs typeface="Times New Roman" panose="02020603050405020304" pitchFamily="18" charset="0"/>
              </a:rPr>
              <a:t> in the honour and fame.</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4" name="TextBox 23">
            <a:extLst>
              <a:ext uri="{FF2B5EF4-FFF2-40B4-BE49-F238E27FC236}">
                <a16:creationId xmlns:a16="http://schemas.microsoft.com/office/drawing/2014/main" id="{38B15CE5-C8D8-F2D0-D812-2D847E7EC70E}"/>
              </a:ext>
            </a:extLst>
          </p:cNvPr>
          <p:cNvSpPr txBox="1"/>
          <p:nvPr/>
        </p:nvSpPr>
        <p:spPr>
          <a:xfrm>
            <a:off x="-2" y="3154035"/>
            <a:ext cx="7110740"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Proclaiming</a:t>
            </a:r>
            <a:r>
              <a:rPr kumimoji="0" lang="en-AU" sz="2000" b="0" i="0" u="none" strike="noStrike" kern="1200" cap="none" spc="0" normalizeH="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a message not to please man, but to please God.</a:t>
            </a:r>
            <a:endPar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25" name="TextBox 24">
            <a:extLst>
              <a:ext uri="{FF2B5EF4-FFF2-40B4-BE49-F238E27FC236}">
                <a16:creationId xmlns:a16="http://schemas.microsoft.com/office/drawing/2014/main" id="{37DEDBBC-57FB-8194-5A6B-D92BFE457174}"/>
              </a:ext>
            </a:extLst>
          </p:cNvPr>
          <p:cNvSpPr txBox="1"/>
          <p:nvPr/>
        </p:nvSpPr>
        <p:spPr>
          <a:xfrm>
            <a:off x="215821" y="3463995"/>
            <a:ext cx="8749854" cy="1200329"/>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The Gospel demolishes our worldly priorities, hopes and dreams...  </a:t>
            </a:r>
            <a:b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b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Introduces us to the</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new way of living for the eternal Kingdom of Christ</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dirty="0">
                <a:solidFill>
                  <a:prstClr val="white"/>
                </a:solidFill>
                <a:latin typeface="Times New Roman" panose="02020603050405020304" pitchFamily="18" charset="0"/>
                <a:cs typeface="Times New Roman" panose="02020603050405020304" pitchFamily="18" charset="0"/>
              </a:rPr>
              <a:t>Not words of “flattery”</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Godly connections made </a:t>
            </a:r>
            <a:r>
              <a:rPr lang="en-AU" dirty="0">
                <a:solidFill>
                  <a:prstClr val="white"/>
                </a:solidFill>
                <a:latin typeface="Times New Roman" panose="02020603050405020304" pitchFamily="18" charset="0"/>
                <a:cs typeface="Times New Roman" panose="02020603050405020304" pitchFamily="18" charset="0"/>
              </a:rPr>
              <a:t>through   Genuine</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Sacrificial  Servanthood  –  A giving of self.</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6" name="TextBox 25">
            <a:extLst>
              <a:ext uri="{FF2B5EF4-FFF2-40B4-BE49-F238E27FC236}">
                <a16:creationId xmlns:a16="http://schemas.microsoft.com/office/drawing/2014/main" id="{B42F60BD-2C90-296F-8B23-DE322462FBC6}"/>
              </a:ext>
            </a:extLst>
          </p:cNvPr>
          <p:cNvSpPr txBox="1"/>
          <p:nvPr/>
        </p:nvSpPr>
        <p:spPr>
          <a:xfrm>
            <a:off x="531374" y="4574037"/>
            <a:ext cx="8159184" cy="369332"/>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The gentle</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patience of a mother feeding her baby;</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513969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5">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5">
                                            <p:txEl>
                                              <p:pRg st="2" end="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4" grpId="0"/>
      <p:bldP spid="8" grpId="0" animBg="1"/>
      <p:bldP spid="9" grpId="0"/>
      <p:bldP spid="20" grpId="0" animBg="1"/>
      <p:bldP spid="21" grpId="0" uiExpand="1" build="p"/>
      <p:bldP spid="22" grpId="0" build="p"/>
      <p:bldP spid="24" grpId="0"/>
      <p:bldP spid="25" grpId="0" uiExpand="1" build="p"/>
      <p:bldP spid="2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49822A56-4591-0572-5529-D43D54A3143D}"/>
              </a:ext>
            </a:extLst>
          </p:cNvPr>
          <p:cNvSpPr txBox="1"/>
          <p:nvPr/>
        </p:nvSpPr>
        <p:spPr>
          <a:xfrm>
            <a:off x="0" y="0"/>
            <a:ext cx="9144000"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240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  Treasure  worth  giving  up  everything  to  obtain</a:t>
            </a:r>
          </a:p>
        </p:txBody>
      </p:sp>
      <p:sp>
        <p:nvSpPr>
          <p:cNvPr id="10" name="TextBox 9">
            <a:extLst>
              <a:ext uri="{FF2B5EF4-FFF2-40B4-BE49-F238E27FC236}">
                <a16:creationId xmlns:a16="http://schemas.microsoft.com/office/drawing/2014/main" id="{E713E604-4F14-CFAA-5858-BD108E2541D3}"/>
              </a:ext>
            </a:extLst>
          </p:cNvPr>
          <p:cNvSpPr txBox="1"/>
          <p:nvPr/>
        </p:nvSpPr>
        <p:spPr>
          <a:xfrm>
            <a:off x="-2" y="868114"/>
            <a:ext cx="9144002"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The genuine treasure  –  The True Gospel</a:t>
            </a:r>
            <a:r>
              <a:rPr lang="en-AU" sz="2000" dirty="0">
                <a:solidFill>
                  <a:srgbClr val="FFFF00"/>
                </a:solidFill>
                <a:latin typeface="Times New Roman" panose="02020603050405020304" pitchFamily="18" charset="0"/>
                <a:cs typeface="Times New Roman" panose="02020603050405020304" pitchFamily="18" charset="0"/>
              </a:rPr>
              <a:t>.      Do not fall for a false version.</a:t>
            </a:r>
            <a:r>
              <a:rPr kumimoji="0" lang="en-AU" sz="2000" b="0" i="0" u="none" strike="noStrike" kern="1200" cap="none" spc="0" normalizeH="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a:t>
            </a:r>
            <a:endPar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4" name="TextBox 3">
            <a:extLst>
              <a:ext uri="{FF2B5EF4-FFF2-40B4-BE49-F238E27FC236}">
                <a16:creationId xmlns:a16="http://schemas.microsoft.com/office/drawing/2014/main" id="{00D476A1-A274-359B-BECE-8A697B2A5716}"/>
              </a:ext>
            </a:extLst>
          </p:cNvPr>
          <p:cNvSpPr txBox="1"/>
          <p:nvPr/>
        </p:nvSpPr>
        <p:spPr>
          <a:xfrm>
            <a:off x="0" y="323349"/>
            <a:ext cx="9144000" cy="369332"/>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Daring</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to proclaim </a:t>
            </a:r>
            <a:r>
              <a:rPr lang="en-AU" dirty="0">
                <a:solidFill>
                  <a:prstClr val="white"/>
                </a:solidFill>
                <a:latin typeface="Times New Roman" panose="02020603050405020304" pitchFamily="18" charset="0"/>
                <a:cs typeface="Times New Roman" panose="02020603050405020304" pitchFamily="18" charset="0"/>
              </a:rPr>
              <a:t>the Gospel, because they knew it to be true.  There is no greater treasure.</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8" name="TextBox 7">
            <a:extLst>
              <a:ext uri="{FF2B5EF4-FFF2-40B4-BE49-F238E27FC236}">
                <a16:creationId xmlns:a16="http://schemas.microsoft.com/office/drawing/2014/main" id="{F153F417-D718-CA69-A26E-FDDA8DFA4123}"/>
              </a:ext>
            </a:extLst>
          </p:cNvPr>
          <p:cNvSpPr txBox="1"/>
          <p:nvPr/>
        </p:nvSpPr>
        <p:spPr>
          <a:xfrm>
            <a:off x="506906" y="4804296"/>
            <a:ext cx="8208119" cy="584775"/>
          </a:xfrm>
          <a:prstGeom prst="rect">
            <a:avLst/>
          </a:prstGeom>
          <a:solidFill>
            <a:schemeClr val="bg1"/>
          </a:solidFill>
        </p:spPr>
        <p:txBody>
          <a:bodyPr wrap="square" rtlCol="0">
            <a:spAutoFit/>
          </a:bodyPr>
          <a:lstStyle/>
          <a:p>
            <a:pPr lvl="0">
              <a:defRPr/>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8 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So, being affectionately desirous of you, we were ready to share with you not only the gospel of God but also our own selves, because you had become very dear to us.</a:t>
            </a:r>
            <a:r>
              <a:rPr lang="en-AU" sz="1600" dirty="0"/>
              <a:t> </a:t>
            </a:r>
            <a:endParaRPr kumimoji="0" lang="en-US" sz="16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9" name="TextBox 8">
            <a:extLst>
              <a:ext uri="{FF2B5EF4-FFF2-40B4-BE49-F238E27FC236}">
                <a16:creationId xmlns:a16="http://schemas.microsoft.com/office/drawing/2014/main" id="{A30492CF-625B-0A11-0234-C553B0E800C7}"/>
              </a:ext>
            </a:extLst>
          </p:cNvPr>
          <p:cNvSpPr txBox="1"/>
          <p:nvPr/>
        </p:nvSpPr>
        <p:spPr>
          <a:xfrm>
            <a:off x="-2" y="600348"/>
            <a:ext cx="8968007" cy="369332"/>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When the Word of God is proclaimed, a decision </a:t>
            </a:r>
            <a:r>
              <a:rPr kumimoji="0" lang="en-AU" sz="18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must</a:t>
            </a: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be made. (Cannot remain the same).</a:t>
            </a:r>
          </a:p>
        </p:txBody>
      </p:sp>
      <p:sp>
        <p:nvSpPr>
          <p:cNvPr id="20" name="TextBox 19">
            <a:extLst>
              <a:ext uri="{FF2B5EF4-FFF2-40B4-BE49-F238E27FC236}">
                <a16:creationId xmlns:a16="http://schemas.microsoft.com/office/drawing/2014/main" id="{C955C38A-0A35-DE39-C2C8-567817FDB9F6}"/>
              </a:ext>
            </a:extLst>
          </p:cNvPr>
          <p:cNvSpPr txBox="1"/>
          <p:nvPr/>
        </p:nvSpPr>
        <p:spPr>
          <a:xfrm>
            <a:off x="7312016" y="2192643"/>
            <a:ext cx="1676377" cy="1477328"/>
          </a:xfrm>
          <a:prstGeom prst="rect">
            <a:avLst/>
          </a:prstGeom>
          <a:noFill/>
          <a:ln w="12700">
            <a:solidFill>
              <a:schemeClr val="bg1"/>
            </a:solidFill>
          </a:ln>
        </p:spPr>
        <p:txBody>
          <a:bodyPr wrap="square" rtlCol="0">
            <a:spAutoFit/>
          </a:bodyPr>
          <a:lstStyle/>
          <a:p>
            <a:pPr marR="0" lvl="0" algn="l" defTabSz="457200" rtl="0" eaLnBrk="1" fontAlgn="auto" latinLnBrk="0" hangingPunct="1">
              <a:lnSpc>
                <a:spcPct val="100000"/>
              </a:lnSpc>
              <a:spcBef>
                <a:spcPts val="0"/>
              </a:spcBef>
              <a:spcAft>
                <a:spcPts val="0"/>
              </a:spcAft>
              <a:buClrTx/>
              <a:buSzTx/>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Beware of a false message that is more appealing to our worldly nature.</a:t>
            </a:r>
          </a:p>
        </p:txBody>
      </p:sp>
      <p:sp>
        <p:nvSpPr>
          <p:cNvPr id="21" name="TextBox 20">
            <a:extLst>
              <a:ext uri="{FF2B5EF4-FFF2-40B4-BE49-F238E27FC236}">
                <a16:creationId xmlns:a16="http://schemas.microsoft.com/office/drawing/2014/main" id="{9411ED3B-AEE0-48FF-0581-893CFE4D3D81}"/>
              </a:ext>
            </a:extLst>
          </p:cNvPr>
          <p:cNvSpPr txBox="1"/>
          <p:nvPr/>
        </p:nvSpPr>
        <p:spPr>
          <a:xfrm>
            <a:off x="408924" y="1191463"/>
            <a:ext cx="8579469" cy="646331"/>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 false alternative because we reject what is true.</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solidFill>
                  <a:prstClr val="white"/>
                </a:solidFill>
                <a:latin typeface="Times New Roman" panose="02020603050405020304" pitchFamily="18" charset="0"/>
                <a:cs typeface="Times New Roman" panose="02020603050405020304" pitchFamily="18" charset="0"/>
              </a:rPr>
              <a:t>Not a product of wrong motivations of the preacher  </a:t>
            </a:r>
            <a:r>
              <a:rPr lang="en-AU" i="1" dirty="0">
                <a:solidFill>
                  <a:prstClr val="white"/>
                </a:solidFill>
                <a:latin typeface="Times New Roman" panose="02020603050405020304" pitchFamily="18" charset="0"/>
                <a:cs typeface="Times New Roman" panose="02020603050405020304" pitchFamily="18" charset="0"/>
              </a:rPr>
              <a:t>  (the Gold;  Glory;  Girls)</a:t>
            </a:r>
            <a:endParaRPr kumimoji="0" lang="en-AU" sz="1800" b="0" i="1" u="none" strike="noStrike" kern="1200" cap="none" spc="0" normalizeH="0" baseline="0" noProof="0" dirty="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6348310-0327-4972-38FD-D524CDC7A661}"/>
              </a:ext>
            </a:extLst>
          </p:cNvPr>
          <p:cNvSpPr txBox="1"/>
          <p:nvPr/>
        </p:nvSpPr>
        <p:spPr>
          <a:xfrm>
            <a:off x="732657" y="1745645"/>
            <a:ext cx="6020272" cy="923330"/>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Impurity – Using position to satisfy lustful desires</a:t>
            </a:r>
          </a:p>
          <a:p>
            <a:pPr marL="285750" marR="0" lvl="0" indent="-28575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AU" noProof="0" dirty="0">
                <a:solidFill>
                  <a:prstClr val="white"/>
                </a:solidFill>
                <a:latin typeface="Times New Roman" panose="02020603050405020304" pitchFamily="18" charset="0"/>
                <a:cs typeface="Times New Roman" panose="02020603050405020304" pitchFamily="18" charset="0"/>
              </a:rPr>
              <a:t>Motivated by greed  (in it for the money)</a:t>
            </a:r>
          </a:p>
          <a:p>
            <a:pPr marL="285750" marR="0" lvl="0" indent="-28575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AU" sz="1800" b="0" i="0" u="none" strike="noStrike" kern="1200" cap="none" spc="0" normalizeH="0" baseline="0" dirty="0">
                <a:ln>
                  <a:noFill/>
                </a:ln>
                <a:solidFill>
                  <a:prstClr val="white"/>
                </a:solidFill>
                <a:effectLst/>
                <a:uLnTx/>
                <a:uFillTx/>
                <a:latin typeface="Times New Roman" panose="02020603050405020304" pitchFamily="18" charset="0"/>
                <a:ea typeface="+mn-ea"/>
                <a:cs typeface="Times New Roman" panose="02020603050405020304" pitchFamily="18" charset="0"/>
              </a:rPr>
              <a:t>Relish</a:t>
            </a:r>
            <a:r>
              <a:rPr kumimoji="0" lang="en-AU" sz="1800" b="0" i="0" u="none" strike="noStrike" kern="1200" cap="none" spc="0" normalizeH="0" dirty="0">
                <a:ln>
                  <a:noFill/>
                </a:ln>
                <a:solidFill>
                  <a:prstClr val="white"/>
                </a:solidFill>
                <a:effectLst/>
                <a:uLnTx/>
                <a:uFillTx/>
                <a:latin typeface="Times New Roman" panose="02020603050405020304" pitchFamily="18" charset="0"/>
                <a:ea typeface="+mn-ea"/>
                <a:cs typeface="Times New Roman" panose="02020603050405020304" pitchFamily="18" charset="0"/>
              </a:rPr>
              <a:t> in the honour and fame.</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4" name="TextBox 23">
            <a:extLst>
              <a:ext uri="{FF2B5EF4-FFF2-40B4-BE49-F238E27FC236}">
                <a16:creationId xmlns:a16="http://schemas.microsoft.com/office/drawing/2014/main" id="{38B15CE5-C8D8-F2D0-D812-2D847E7EC70E}"/>
              </a:ext>
            </a:extLst>
          </p:cNvPr>
          <p:cNvSpPr txBox="1"/>
          <p:nvPr/>
        </p:nvSpPr>
        <p:spPr>
          <a:xfrm>
            <a:off x="-2" y="2516753"/>
            <a:ext cx="9144002"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Proclaiming</a:t>
            </a:r>
            <a:r>
              <a:rPr kumimoji="0" lang="en-AU" sz="2000" b="0" i="0" u="none" strike="noStrike" kern="1200" cap="none" spc="0" normalizeH="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a message not to please man, but to please God.</a:t>
            </a:r>
            <a:endPar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25" name="TextBox 24">
            <a:extLst>
              <a:ext uri="{FF2B5EF4-FFF2-40B4-BE49-F238E27FC236}">
                <a16:creationId xmlns:a16="http://schemas.microsoft.com/office/drawing/2014/main" id="{37DEDBBC-57FB-8194-5A6B-D92BFE457174}"/>
              </a:ext>
            </a:extLst>
          </p:cNvPr>
          <p:cNvSpPr txBox="1"/>
          <p:nvPr/>
        </p:nvSpPr>
        <p:spPr>
          <a:xfrm>
            <a:off x="215821" y="2826713"/>
            <a:ext cx="8749854" cy="1200329"/>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The Gospel demolishes our worldly priorities, hopes and dreams...  </a:t>
            </a:r>
            <a:b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b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Introduces us to the</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new way of living for the eternal Kingdom of Christ</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dirty="0">
                <a:solidFill>
                  <a:prstClr val="white"/>
                </a:solidFill>
                <a:latin typeface="Times New Roman" panose="02020603050405020304" pitchFamily="18" charset="0"/>
                <a:cs typeface="Times New Roman" panose="02020603050405020304" pitchFamily="18" charset="0"/>
              </a:rPr>
              <a:t>Not words of “flattery”</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Godly connections made </a:t>
            </a:r>
            <a:r>
              <a:rPr lang="en-AU" dirty="0">
                <a:solidFill>
                  <a:prstClr val="white"/>
                </a:solidFill>
                <a:latin typeface="Times New Roman" panose="02020603050405020304" pitchFamily="18" charset="0"/>
                <a:cs typeface="Times New Roman" panose="02020603050405020304" pitchFamily="18" charset="0"/>
              </a:rPr>
              <a:t>through   G</a:t>
            </a:r>
            <a:r>
              <a:rPr kumimoji="0" lang="en-AU" sz="1800" b="0" i="0" u="none" strike="noStrike" kern="1200" cap="none" spc="0" normalizeH="0" noProof="0" dirty="0" err="1">
                <a:ln>
                  <a:noFill/>
                </a:ln>
                <a:solidFill>
                  <a:prstClr val="white"/>
                </a:solidFill>
                <a:effectLst/>
                <a:uLnTx/>
                <a:uFillTx/>
                <a:latin typeface="Times New Roman" panose="02020603050405020304" pitchFamily="18" charset="0"/>
                <a:ea typeface="+mn-ea"/>
                <a:cs typeface="Times New Roman" panose="02020603050405020304" pitchFamily="18" charset="0"/>
              </a:rPr>
              <a:t>enuine</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Sacrificial  Servanthood  –  A giving of self.</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6" name="TextBox 25">
            <a:extLst>
              <a:ext uri="{FF2B5EF4-FFF2-40B4-BE49-F238E27FC236}">
                <a16:creationId xmlns:a16="http://schemas.microsoft.com/office/drawing/2014/main" id="{B42F60BD-2C90-296F-8B23-DE322462FBC6}"/>
              </a:ext>
            </a:extLst>
          </p:cNvPr>
          <p:cNvSpPr txBox="1"/>
          <p:nvPr/>
        </p:nvSpPr>
        <p:spPr>
          <a:xfrm>
            <a:off x="531374" y="3936755"/>
            <a:ext cx="8159184" cy="923330"/>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The gentle</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patience of a mother feeding her baby;</a:t>
            </a:r>
          </a:p>
          <a:p>
            <a:pPr marL="285750" marR="0" lvl="0" indent="-28575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AU" baseline="0" dirty="0">
                <a:solidFill>
                  <a:prstClr val="white"/>
                </a:solidFill>
                <a:latin typeface="Times New Roman" panose="02020603050405020304" pitchFamily="18" charset="0"/>
                <a:cs typeface="Times New Roman" panose="02020603050405020304" pitchFamily="18" charset="0"/>
              </a:rPr>
              <a:t>Discipleship – Like a father raising his children.  </a:t>
            </a:r>
            <a:br>
              <a:rPr lang="en-AU" baseline="0" dirty="0">
                <a:solidFill>
                  <a:prstClr val="white"/>
                </a:solidFill>
                <a:latin typeface="Times New Roman" panose="02020603050405020304" pitchFamily="18" charset="0"/>
                <a:cs typeface="Times New Roman" panose="02020603050405020304" pitchFamily="18" charset="0"/>
              </a:rPr>
            </a:br>
            <a:r>
              <a:rPr lang="en-AU" baseline="0" dirty="0">
                <a:solidFill>
                  <a:prstClr val="white"/>
                </a:solidFill>
                <a:latin typeface="Times New Roman" panose="02020603050405020304" pitchFamily="18" charset="0"/>
                <a:cs typeface="Times New Roman" panose="02020603050405020304" pitchFamily="18" charset="0"/>
              </a:rPr>
              <a:t>Mature Christians teaching the way of Jesus</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572573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49822A56-4591-0572-5529-D43D54A3143D}"/>
              </a:ext>
            </a:extLst>
          </p:cNvPr>
          <p:cNvSpPr txBox="1"/>
          <p:nvPr/>
        </p:nvSpPr>
        <p:spPr>
          <a:xfrm>
            <a:off x="0" y="0"/>
            <a:ext cx="9144000"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240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  Treasure  worth  giving  up  everything  to  obtain</a:t>
            </a:r>
          </a:p>
        </p:txBody>
      </p:sp>
      <p:sp>
        <p:nvSpPr>
          <p:cNvPr id="10" name="TextBox 9">
            <a:extLst>
              <a:ext uri="{FF2B5EF4-FFF2-40B4-BE49-F238E27FC236}">
                <a16:creationId xmlns:a16="http://schemas.microsoft.com/office/drawing/2014/main" id="{E713E604-4F14-CFAA-5858-BD108E2541D3}"/>
              </a:ext>
            </a:extLst>
          </p:cNvPr>
          <p:cNvSpPr txBox="1"/>
          <p:nvPr/>
        </p:nvSpPr>
        <p:spPr>
          <a:xfrm>
            <a:off x="-2" y="868114"/>
            <a:ext cx="9144002"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The genuine treasure  –  The True Gospel</a:t>
            </a:r>
            <a:r>
              <a:rPr lang="en-AU" sz="2000" dirty="0">
                <a:solidFill>
                  <a:srgbClr val="FFFF00"/>
                </a:solidFill>
                <a:latin typeface="Times New Roman" panose="02020603050405020304" pitchFamily="18" charset="0"/>
                <a:cs typeface="Times New Roman" panose="02020603050405020304" pitchFamily="18" charset="0"/>
              </a:rPr>
              <a:t>.      Do not fall for a false version.</a:t>
            </a:r>
            <a:r>
              <a:rPr kumimoji="0" lang="en-AU" sz="2000" b="0" i="0" u="none" strike="noStrike" kern="1200" cap="none" spc="0" normalizeH="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a:t>
            </a:r>
            <a:endPar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4" name="TextBox 3">
            <a:extLst>
              <a:ext uri="{FF2B5EF4-FFF2-40B4-BE49-F238E27FC236}">
                <a16:creationId xmlns:a16="http://schemas.microsoft.com/office/drawing/2014/main" id="{00D476A1-A274-359B-BECE-8A697B2A5716}"/>
              </a:ext>
            </a:extLst>
          </p:cNvPr>
          <p:cNvSpPr txBox="1"/>
          <p:nvPr/>
        </p:nvSpPr>
        <p:spPr>
          <a:xfrm>
            <a:off x="0" y="323349"/>
            <a:ext cx="9144000" cy="369332"/>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Daring</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to proclaim </a:t>
            </a:r>
            <a:r>
              <a:rPr lang="en-AU" dirty="0">
                <a:solidFill>
                  <a:prstClr val="white"/>
                </a:solidFill>
                <a:latin typeface="Times New Roman" panose="02020603050405020304" pitchFamily="18" charset="0"/>
                <a:cs typeface="Times New Roman" panose="02020603050405020304" pitchFamily="18" charset="0"/>
              </a:rPr>
              <a:t>the Gospel, because they knew it to be true.  There is no greater treasure.</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9" name="TextBox 8">
            <a:extLst>
              <a:ext uri="{FF2B5EF4-FFF2-40B4-BE49-F238E27FC236}">
                <a16:creationId xmlns:a16="http://schemas.microsoft.com/office/drawing/2014/main" id="{A30492CF-625B-0A11-0234-C553B0E800C7}"/>
              </a:ext>
            </a:extLst>
          </p:cNvPr>
          <p:cNvSpPr txBox="1"/>
          <p:nvPr/>
        </p:nvSpPr>
        <p:spPr>
          <a:xfrm>
            <a:off x="-2" y="600348"/>
            <a:ext cx="8968007" cy="369332"/>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When the Word of God is proclaimed, a decision </a:t>
            </a:r>
            <a:r>
              <a:rPr kumimoji="0" lang="en-AU" sz="18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must</a:t>
            </a: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be made. (Cannot remain the same).</a:t>
            </a:r>
          </a:p>
        </p:txBody>
      </p:sp>
      <p:sp>
        <p:nvSpPr>
          <p:cNvPr id="20" name="TextBox 19">
            <a:extLst>
              <a:ext uri="{FF2B5EF4-FFF2-40B4-BE49-F238E27FC236}">
                <a16:creationId xmlns:a16="http://schemas.microsoft.com/office/drawing/2014/main" id="{C955C38A-0A35-DE39-C2C8-567817FDB9F6}"/>
              </a:ext>
            </a:extLst>
          </p:cNvPr>
          <p:cNvSpPr txBox="1"/>
          <p:nvPr/>
        </p:nvSpPr>
        <p:spPr>
          <a:xfrm>
            <a:off x="7312016" y="2192643"/>
            <a:ext cx="1676377" cy="1477328"/>
          </a:xfrm>
          <a:prstGeom prst="rect">
            <a:avLst/>
          </a:prstGeom>
          <a:noFill/>
          <a:ln w="12700">
            <a:solidFill>
              <a:schemeClr val="bg1"/>
            </a:solidFill>
          </a:ln>
        </p:spPr>
        <p:txBody>
          <a:bodyPr wrap="square" rtlCol="0">
            <a:spAutoFit/>
          </a:bodyPr>
          <a:lstStyle/>
          <a:p>
            <a:pPr marR="0" lvl="0" algn="l" defTabSz="457200" rtl="0" eaLnBrk="1" fontAlgn="auto" latinLnBrk="0" hangingPunct="1">
              <a:lnSpc>
                <a:spcPct val="100000"/>
              </a:lnSpc>
              <a:spcBef>
                <a:spcPts val="0"/>
              </a:spcBef>
              <a:spcAft>
                <a:spcPts val="0"/>
              </a:spcAft>
              <a:buClrTx/>
              <a:buSzTx/>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Beware of a false message that is more appealing to our worldly nature.</a:t>
            </a:r>
          </a:p>
        </p:txBody>
      </p:sp>
      <p:sp>
        <p:nvSpPr>
          <p:cNvPr id="21" name="TextBox 20">
            <a:extLst>
              <a:ext uri="{FF2B5EF4-FFF2-40B4-BE49-F238E27FC236}">
                <a16:creationId xmlns:a16="http://schemas.microsoft.com/office/drawing/2014/main" id="{9411ED3B-AEE0-48FF-0581-893CFE4D3D81}"/>
              </a:ext>
            </a:extLst>
          </p:cNvPr>
          <p:cNvSpPr txBox="1"/>
          <p:nvPr/>
        </p:nvSpPr>
        <p:spPr>
          <a:xfrm>
            <a:off x="408924" y="1191463"/>
            <a:ext cx="8579469" cy="646331"/>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 false alternative because we reject what is true.</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solidFill>
                  <a:prstClr val="white"/>
                </a:solidFill>
                <a:latin typeface="Times New Roman" panose="02020603050405020304" pitchFamily="18" charset="0"/>
                <a:cs typeface="Times New Roman" panose="02020603050405020304" pitchFamily="18" charset="0"/>
              </a:rPr>
              <a:t>Not a product of wrong motivations of the preacher  </a:t>
            </a:r>
            <a:r>
              <a:rPr lang="en-AU" i="1" dirty="0">
                <a:solidFill>
                  <a:prstClr val="white"/>
                </a:solidFill>
                <a:latin typeface="Times New Roman" panose="02020603050405020304" pitchFamily="18" charset="0"/>
                <a:cs typeface="Times New Roman" panose="02020603050405020304" pitchFamily="18" charset="0"/>
              </a:rPr>
              <a:t>  (the Gold;  Glory;  Girls)</a:t>
            </a:r>
            <a:endParaRPr kumimoji="0" lang="en-AU" sz="1800" b="0" i="1" u="none" strike="noStrike" kern="1200" cap="none" spc="0" normalizeH="0" baseline="0" noProof="0" dirty="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6348310-0327-4972-38FD-D524CDC7A661}"/>
              </a:ext>
            </a:extLst>
          </p:cNvPr>
          <p:cNvSpPr txBox="1"/>
          <p:nvPr/>
        </p:nvSpPr>
        <p:spPr>
          <a:xfrm>
            <a:off x="732657" y="1745645"/>
            <a:ext cx="6020272" cy="923330"/>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Impurity – Using position to satisfy lustful desires</a:t>
            </a:r>
          </a:p>
          <a:p>
            <a:pPr marL="285750" marR="0" lvl="0" indent="-28575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AU" noProof="0" dirty="0">
                <a:solidFill>
                  <a:prstClr val="white"/>
                </a:solidFill>
                <a:latin typeface="Times New Roman" panose="02020603050405020304" pitchFamily="18" charset="0"/>
                <a:cs typeface="Times New Roman" panose="02020603050405020304" pitchFamily="18" charset="0"/>
              </a:rPr>
              <a:t>Motivated by greed  (in it for the money)</a:t>
            </a:r>
          </a:p>
          <a:p>
            <a:pPr marL="285750" marR="0" lvl="0" indent="-28575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AU" sz="1800" b="0" i="0" u="none" strike="noStrike" kern="1200" cap="none" spc="0" normalizeH="0" baseline="0" dirty="0">
                <a:ln>
                  <a:noFill/>
                </a:ln>
                <a:solidFill>
                  <a:prstClr val="white"/>
                </a:solidFill>
                <a:effectLst/>
                <a:uLnTx/>
                <a:uFillTx/>
                <a:latin typeface="Times New Roman" panose="02020603050405020304" pitchFamily="18" charset="0"/>
                <a:ea typeface="+mn-ea"/>
                <a:cs typeface="Times New Roman" panose="02020603050405020304" pitchFamily="18" charset="0"/>
              </a:rPr>
              <a:t>Relish</a:t>
            </a:r>
            <a:r>
              <a:rPr kumimoji="0" lang="en-AU" sz="1800" b="0" i="0" u="none" strike="noStrike" kern="1200" cap="none" spc="0" normalizeH="0" dirty="0">
                <a:ln>
                  <a:noFill/>
                </a:ln>
                <a:solidFill>
                  <a:prstClr val="white"/>
                </a:solidFill>
                <a:effectLst/>
                <a:uLnTx/>
                <a:uFillTx/>
                <a:latin typeface="Times New Roman" panose="02020603050405020304" pitchFamily="18" charset="0"/>
                <a:ea typeface="+mn-ea"/>
                <a:cs typeface="Times New Roman" panose="02020603050405020304" pitchFamily="18" charset="0"/>
              </a:rPr>
              <a:t> in the honour and fame.</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4" name="TextBox 23">
            <a:extLst>
              <a:ext uri="{FF2B5EF4-FFF2-40B4-BE49-F238E27FC236}">
                <a16:creationId xmlns:a16="http://schemas.microsoft.com/office/drawing/2014/main" id="{38B15CE5-C8D8-F2D0-D812-2D847E7EC70E}"/>
              </a:ext>
            </a:extLst>
          </p:cNvPr>
          <p:cNvSpPr txBox="1"/>
          <p:nvPr/>
        </p:nvSpPr>
        <p:spPr>
          <a:xfrm>
            <a:off x="-2" y="2516753"/>
            <a:ext cx="9144002"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Proclaiming</a:t>
            </a:r>
            <a:r>
              <a:rPr kumimoji="0" lang="en-AU" sz="2000" b="0" i="0" u="none" strike="noStrike" kern="1200" cap="none" spc="0" normalizeH="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a message not to please man, but to please God.</a:t>
            </a:r>
            <a:endPar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25" name="TextBox 24">
            <a:extLst>
              <a:ext uri="{FF2B5EF4-FFF2-40B4-BE49-F238E27FC236}">
                <a16:creationId xmlns:a16="http://schemas.microsoft.com/office/drawing/2014/main" id="{37DEDBBC-57FB-8194-5A6B-D92BFE457174}"/>
              </a:ext>
            </a:extLst>
          </p:cNvPr>
          <p:cNvSpPr txBox="1"/>
          <p:nvPr/>
        </p:nvSpPr>
        <p:spPr>
          <a:xfrm>
            <a:off x="218151" y="2793179"/>
            <a:ext cx="8749854" cy="1200329"/>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The Gospel demolishes our worldly priorities, hopes and dreams...  </a:t>
            </a:r>
            <a:b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b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Introduces us to the</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new way of living for the eternal Kingdom of Christ</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dirty="0">
                <a:solidFill>
                  <a:prstClr val="white"/>
                </a:solidFill>
                <a:latin typeface="Times New Roman" panose="02020603050405020304" pitchFamily="18" charset="0"/>
                <a:cs typeface="Times New Roman" panose="02020603050405020304" pitchFamily="18" charset="0"/>
              </a:rPr>
              <a:t>Not words of “flattery”</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Godly connections made </a:t>
            </a:r>
            <a:r>
              <a:rPr lang="en-AU" dirty="0">
                <a:solidFill>
                  <a:prstClr val="white"/>
                </a:solidFill>
                <a:latin typeface="Times New Roman" panose="02020603050405020304" pitchFamily="18" charset="0"/>
                <a:cs typeface="Times New Roman" panose="02020603050405020304" pitchFamily="18" charset="0"/>
              </a:rPr>
              <a:t>through   G</a:t>
            </a:r>
            <a:r>
              <a:rPr kumimoji="0" lang="en-AU" sz="1800" b="0" i="0" u="none" strike="noStrike" kern="1200" cap="none" spc="0" normalizeH="0" noProof="0" dirty="0" err="1">
                <a:ln>
                  <a:noFill/>
                </a:ln>
                <a:solidFill>
                  <a:prstClr val="white"/>
                </a:solidFill>
                <a:effectLst/>
                <a:uLnTx/>
                <a:uFillTx/>
                <a:latin typeface="Times New Roman" panose="02020603050405020304" pitchFamily="18" charset="0"/>
                <a:ea typeface="+mn-ea"/>
                <a:cs typeface="Times New Roman" panose="02020603050405020304" pitchFamily="18" charset="0"/>
              </a:rPr>
              <a:t>enuine</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Sacrificial  Servanthood  –  A giving of self.</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6" name="TextBox 25">
            <a:extLst>
              <a:ext uri="{FF2B5EF4-FFF2-40B4-BE49-F238E27FC236}">
                <a16:creationId xmlns:a16="http://schemas.microsoft.com/office/drawing/2014/main" id="{B42F60BD-2C90-296F-8B23-DE322462FBC6}"/>
              </a:ext>
            </a:extLst>
          </p:cNvPr>
          <p:cNvSpPr txBox="1"/>
          <p:nvPr/>
        </p:nvSpPr>
        <p:spPr>
          <a:xfrm>
            <a:off x="408924" y="3863516"/>
            <a:ext cx="5251210" cy="923330"/>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The gentle</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patience of a mother feeding her baby;</a:t>
            </a:r>
          </a:p>
          <a:p>
            <a:pPr marL="285750" marR="0" lvl="0" indent="-28575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AU" baseline="0" dirty="0">
                <a:solidFill>
                  <a:prstClr val="white"/>
                </a:solidFill>
                <a:latin typeface="Times New Roman" panose="02020603050405020304" pitchFamily="18" charset="0"/>
                <a:cs typeface="Times New Roman" panose="02020603050405020304" pitchFamily="18" charset="0"/>
              </a:rPr>
              <a:t>Discipleship – Like a father raising his children.  </a:t>
            </a:r>
            <a:br>
              <a:rPr lang="en-AU" baseline="0" dirty="0">
                <a:solidFill>
                  <a:prstClr val="white"/>
                </a:solidFill>
                <a:latin typeface="Times New Roman" panose="02020603050405020304" pitchFamily="18" charset="0"/>
                <a:cs typeface="Times New Roman" panose="02020603050405020304" pitchFamily="18" charset="0"/>
              </a:rPr>
            </a:br>
            <a:r>
              <a:rPr lang="en-AU" baseline="0" dirty="0">
                <a:solidFill>
                  <a:prstClr val="white"/>
                </a:solidFill>
                <a:latin typeface="Times New Roman" panose="02020603050405020304" pitchFamily="18" charset="0"/>
                <a:cs typeface="Times New Roman" panose="02020603050405020304" pitchFamily="18" charset="0"/>
              </a:rPr>
              <a:t>Mature Christians teaching the way of Jesus</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3" name="TextBox 2">
            <a:extLst>
              <a:ext uri="{FF2B5EF4-FFF2-40B4-BE49-F238E27FC236}">
                <a16:creationId xmlns:a16="http://schemas.microsoft.com/office/drawing/2014/main" id="{D87E87E6-09CD-1432-C8CE-B4204209D8C1}"/>
              </a:ext>
            </a:extLst>
          </p:cNvPr>
          <p:cNvSpPr txBox="1"/>
          <p:nvPr/>
        </p:nvSpPr>
        <p:spPr>
          <a:xfrm>
            <a:off x="-1" y="4743118"/>
            <a:ext cx="383934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Exhorted</a:t>
            </a:r>
            <a:r>
              <a:rPr kumimoji="0" lang="en-AU"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  Urged on in the Faith</a:t>
            </a:r>
          </a:p>
        </p:txBody>
      </p:sp>
      <p:sp>
        <p:nvSpPr>
          <p:cNvPr id="5" name="TextBox 4">
            <a:extLst>
              <a:ext uri="{FF2B5EF4-FFF2-40B4-BE49-F238E27FC236}">
                <a16:creationId xmlns:a16="http://schemas.microsoft.com/office/drawing/2014/main" id="{43C93E54-54AB-921A-D705-2D7F57512436}"/>
              </a:ext>
            </a:extLst>
          </p:cNvPr>
          <p:cNvSpPr txBox="1"/>
          <p:nvPr/>
        </p:nvSpPr>
        <p:spPr>
          <a:xfrm>
            <a:off x="-1" y="5021413"/>
            <a:ext cx="9144001"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Encouraged / Admonished / Comforted</a:t>
            </a:r>
            <a:r>
              <a:rPr kumimoji="0" lang="en-AU"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  Disciplined, corrected, encouraged.</a:t>
            </a:r>
          </a:p>
        </p:txBody>
      </p:sp>
      <p:sp>
        <p:nvSpPr>
          <p:cNvPr id="7" name="TextBox 6">
            <a:extLst>
              <a:ext uri="{FF2B5EF4-FFF2-40B4-BE49-F238E27FC236}">
                <a16:creationId xmlns:a16="http://schemas.microsoft.com/office/drawing/2014/main" id="{19C70C4A-11A1-DA10-41AD-B7DAC34640A2}"/>
              </a:ext>
            </a:extLst>
          </p:cNvPr>
          <p:cNvSpPr txBox="1"/>
          <p:nvPr/>
        </p:nvSpPr>
        <p:spPr>
          <a:xfrm>
            <a:off x="0" y="5312688"/>
            <a:ext cx="914400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Charged</a:t>
            </a:r>
            <a:r>
              <a:rPr kumimoji="0" lang="en-AU"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 “walk in a manner worthy of God”  Not just a mind conversion.</a:t>
            </a:r>
            <a:r>
              <a:rPr kumimoji="0" lang="en-AU" b="0" i="0" u="none" strike="noStrike" kern="1200" cap="none" spc="0" normalizeH="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Living a Godly life.</a:t>
            </a:r>
            <a:endParaRPr kumimoji="0" lang="en-AU"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a:extLst>
              <a:ext uri="{FF2B5EF4-FFF2-40B4-BE49-F238E27FC236}">
                <a16:creationId xmlns:a16="http://schemas.microsoft.com/office/drawing/2014/main" id="{CFD5E80D-CB18-E0BF-292F-C3F0EEDBAC0E}"/>
              </a:ext>
            </a:extLst>
          </p:cNvPr>
          <p:cNvSpPr txBox="1"/>
          <p:nvPr/>
        </p:nvSpPr>
        <p:spPr>
          <a:xfrm>
            <a:off x="5423925" y="3939348"/>
            <a:ext cx="3650329" cy="1138773"/>
          </a:xfrm>
          <a:prstGeom prst="rect">
            <a:avLst/>
          </a:prstGeom>
          <a:noFill/>
          <a:ln w="12700">
            <a:solidFill>
              <a:srgbClr val="FFFF00"/>
            </a:solidFill>
          </a:ln>
        </p:spPr>
        <p:txBody>
          <a:bodyPr wrap="square" rtlCol="0">
            <a:spAutoFit/>
          </a:bodyPr>
          <a:lstStyle/>
          <a:p>
            <a:pPr marR="0" lvl="0" algn="l" defTabSz="457200" rtl="0" eaLnBrk="1" fontAlgn="auto" latinLnBrk="0" hangingPunct="1">
              <a:lnSpc>
                <a:spcPct val="100000"/>
              </a:lnSpc>
              <a:spcBef>
                <a:spcPts val="0"/>
              </a:spcBef>
              <a:spcAft>
                <a:spcPts val="0"/>
              </a:spcAft>
              <a:buClrTx/>
              <a:buSzTx/>
              <a:tabLst/>
              <a:defRPr/>
            </a:pPr>
            <a:r>
              <a:rPr kumimoji="0" lang="en-AU" sz="1700" b="0" i="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The Kingdom of God:</a:t>
            </a:r>
          </a:p>
          <a:p>
            <a:pPr marR="0" lvl="0" algn="l" defTabSz="457200" rtl="0" eaLnBrk="1" fontAlgn="auto" latinLnBrk="0" hangingPunct="1">
              <a:lnSpc>
                <a:spcPct val="100000"/>
              </a:lnSpc>
              <a:spcBef>
                <a:spcPts val="0"/>
              </a:spcBef>
              <a:spcAft>
                <a:spcPts val="0"/>
              </a:spcAft>
              <a:buClrTx/>
              <a:buSzTx/>
              <a:tabLst/>
              <a:defRPr/>
            </a:pPr>
            <a:r>
              <a:rPr lang="en-AU" sz="1700" dirty="0">
                <a:solidFill>
                  <a:srgbClr val="FFFF00"/>
                </a:solidFill>
                <a:latin typeface="Times New Roman" panose="02020603050405020304" pitchFamily="18" charset="0"/>
                <a:cs typeface="Times New Roman" panose="02020603050405020304" pitchFamily="18" charset="0"/>
              </a:rPr>
              <a:t>The active rule and reign of God.</a:t>
            </a:r>
          </a:p>
          <a:p>
            <a:pPr marR="0" lvl="0" algn="l" defTabSz="457200" rtl="0" eaLnBrk="1" fontAlgn="auto" latinLnBrk="0" hangingPunct="1">
              <a:lnSpc>
                <a:spcPct val="100000"/>
              </a:lnSpc>
              <a:spcBef>
                <a:spcPts val="0"/>
              </a:spcBef>
              <a:spcAft>
                <a:spcPts val="0"/>
              </a:spcAft>
              <a:buClrTx/>
              <a:buSzTx/>
              <a:tabLst/>
              <a:defRPr/>
            </a:pPr>
            <a:r>
              <a:rPr kumimoji="0" lang="en-AU" sz="1700" b="0" i="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Not a burden.   </a:t>
            </a:r>
          </a:p>
          <a:p>
            <a:pPr marR="0" lvl="0" algn="l" defTabSz="457200" rtl="0" eaLnBrk="1" fontAlgn="auto" latinLnBrk="0" hangingPunct="1">
              <a:lnSpc>
                <a:spcPct val="100000"/>
              </a:lnSpc>
              <a:spcBef>
                <a:spcPts val="0"/>
              </a:spcBef>
              <a:spcAft>
                <a:spcPts val="0"/>
              </a:spcAft>
              <a:buClrTx/>
              <a:buSzTx/>
              <a:tabLst/>
              <a:defRPr/>
            </a:pPr>
            <a:r>
              <a:rPr kumimoji="0" lang="en-AU" sz="1700" b="0" i="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A desire to bring God glory in our lives.</a:t>
            </a:r>
          </a:p>
        </p:txBody>
      </p:sp>
    </p:spTree>
    <p:extLst>
      <p:ext uri="{BB962C8B-B14F-4D97-AF65-F5344CB8AC3E}">
        <p14:creationId xmlns:p14="http://schemas.microsoft.com/office/powerpoint/2010/main" val="398557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1"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5000</TotalTime>
  <Words>1100</Words>
  <Application>Microsoft Macintosh PowerPoint</Application>
  <PresentationFormat>On-screen Show (16:10)</PresentationFormat>
  <Paragraphs>76</Paragraphs>
  <Slides>6</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Aptos</vt:lpstr>
      <vt:lpstr>Arial</vt:lpstr>
      <vt:lpstr>Calibri</vt:lpstr>
      <vt:lpstr>Comic Sans MS</vt:lpstr>
      <vt:lpstr>Courier New</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198</cp:revision>
  <cp:lastPrinted>2025-02-07T03:03:36Z</cp:lastPrinted>
  <dcterms:created xsi:type="dcterms:W3CDTF">2024-07-12T04:24:48Z</dcterms:created>
  <dcterms:modified xsi:type="dcterms:W3CDTF">2025-02-07T03:07:23Z</dcterms:modified>
</cp:coreProperties>
</file>